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403" r:id="rId2"/>
    <p:sldId id="447" r:id="rId3"/>
    <p:sldId id="448" r:id="rId4"/>
    <p:sldId id="454" r:id="rId5"/>
    <p:sldId id="449" r:id="rId6"/>
    <p:sldId id="455" r:id="rId7"/>
    <p:sldId id="457" r:id="rId8"/>
    <p:sldId id="458" r:id="rId9"/>
    <p:sldId id="459" r:id="rId10"/>
    <p:sldId id="465" r:id="rId11"/>
    <p:sldId id="460" r:id="rId12"/>
    <p:sldId id="466" r:id="rId13"/>
    <p:sldId id="467" r:id="rId14"/>
    <p:sldId id="468" r:id="rId15"/>
    <p:sldId id="469" r:id="rId16"/>
    <p:sldId id="470" r:id="rId17"/>
    <p:sldId id="461" r:id="rId18"/>
    <p:sldId id="452" r:id="rId1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>
          <p15:clr>
            <a:srgbClr val="A4A3A4"/>
          </p15:clr>
        </p15:guide>
        <p15:guide id="2" pos="22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22BCB9"/>
    <a:srgbClr val="F8F8F8"/>
    <a:srgbClr val="C1D82F"/>
    <a:srgbClr val="E6FAFA"/>
    <a:srgbClr val="1A928F"/>
    <a:srgbClr val="98ECEA"/>
    <a:srgbClr val="79E7E4"/>
    <a:srgbClr val="C4F4F3"/>
    <a:srgbClr val="C2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89600" autoAdjust="0"/>
  </p:normalViewPr>
  <p:slideViewPr>
    <p:cSldViewPr>
      <p:cViewPr varScale="1">
        <p:scale>
          <a:sx n="101" d="100"/>
          <a:sy n="101" d="100"/>
        </p:scale>
        <p:origin x="-21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376"/>
    </p:cViewPr>
  </p:sorterViewPr>
  <p:notesViewPr>
    <p:cSldViewPr>
      <p:cViewPr varScale="1">
        <p:scale>
          <a:sx n="84" d="100"/>
          <a:sy n="84" d="100"/>
        </p:scale>
        <p:origin x="-3768" y="-84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4"/>
          </a:xfrm>
          <a:prstGeom prst="rect">
            <a:avLst/>
          </a:prstGeom>
        </p:spPr>
        <p:txBody>
          <a:bodyPr vert="horz" lIns="91572" tIns="45786" rIns="91572" bIns="45786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0"/>
            <a:ext cx="3043979" cy="465774"/>
          </a:xfrm>
          <a:prstGeom prst="rect">
            <a:avLst/>
          </a:prstGeom>
        </p:spPr>
        <p:txBody>
          <a:bodyPr vert="horz" lIns="91572" tIns="45786" rIns="91572" bIns="45786" rtlCol="0"/>
          <a:lstStyle>
            <a:lvl1pPr algn="r">
              <a:defRPr sz="1200"/>
            </a:lvl1pPr>
          </a:lstStyle>
          <a:p>
            <a:fld id="{A96E7E2C-0860-4C82-ACC2-90B236B1764D}" type="datetimeFigureOut">
              <a:rPr lang="en-CA" smtClean="0"/>
              <a:t>29/11/2016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7"/>
            <a:ext cx="3043979" cy="465774"/>
          </a:xfrm>
          <a:prstGeom prst="rect">
            <a:avLst/>
          </a:prstGeom>
        </p:spPr>
        <p:txBody>
          <a:bodyPr vert="horz" lIns="91572" tIns="45786" rIns="91572" bIns="45786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7"/>
            <a:ext cx="3043979" cy="465774"/>
          </a:xfrm>
          <a:prstGeom prst="rect">
            <a:avLst/>
          </a:prstGeom>
        </p:spPr>
        <p:txBody>
          <a:bodyPr vert="horz" lIns="91572" tIns="45786" rIns="91572" bIns="45786" rtlCol="0" anchor="b"/>
          <a:lstStyle>
            <a:lvl1pPr algn="r">
              <a:defRPr sz="1200"/>
            </a:lvl1pPr>
          </a:lstStyle>
          <a:p>
            <a:fld id="{7ADCB217-C85E-454D-9EE7-F7A1E04CFF4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6573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4" cy="465455"/>
          </a:xfrm>
          <a:prstGeom prst="rect">
            <a:avLst/>
          </a:prstGeom>
        </p:spPr>
        <p:txBody>
          <a:bodyPr vert="horz" lIns="91572" tIns="45786" rIns="91572" bIns="457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4" cy="465455"/>
          </a:xfrm>
          <a:prstGeom prst="rect">
            <a:avLst/>
          </a:prstGeom>
        </p:spPr>
        <p:txBody>
          <a:bodyPr vert="horz" lIns="91572" tIns="45786" rIns="91572" bIns="45786" rtlCol="0"/>
          <a:lstStyle>
            <a:lvl1pPr algn="r">
              <a:defRPr sz="1200"/>
            </a:lvl1pPr>
          </a:lstStyle>
          <a:p>
            <a:fld id="{4221F209-65BD-4C75-9B31-704C6FFD0453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2" tIns="45786" rIns="91572" bIns="457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1572" tIns="45786" rIns="91572" bIns="457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4" cy="465455"/>
          </a:xfrm>
          <a:prstGeom prst="rect">
            <a:avLst/>
          </a:prstGeom>
        </p:spPr>
        <p:txBody>
          <a:bodyPr vert="horz" lIns="91572" tIns="45786" rIns="91572" bIns="457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4" cy="465455"/>
          </a:xfrm>
          <a:prstGeom prst="rect">
            <a:avLst/>
          </a:prstGeom>
        </p:spPr>
        <p:txBody>
          <a:bodyPr vert="horz" lIns="91572" tIns="45786" rIns="91572" bIns="45786" rtlCol="0" anchor="b"/>
          <a:lstStyle>
            <a:lvl1pPr algn="r">
              <a:defRPr sz="1200"/>
            </a:lvl1pPr>
          </a:lstStyle>
          <a:p>
            <a:fld id="{49DF27BE-EB2C-4C22-9794-B5D103C661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751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3981" indent="-286146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587" indent="-22891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421" indent="-22891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256" indent="-22891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091" indent="-228917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5925" indent="-228917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3761" indent="-228917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1594" indent="-228917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C6EA2B-6ABC-489E-BB40-8241E1D3F48A}" type="slidenum">
              <a:rPr lang="en-US">
                <a:solidFill>
                  <a:srgbClr val="000000"/>
                </a:solidFill>
              </a:rPr>
              <a:pPr eaLnBrk="1" hangingPunct="1"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141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675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53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94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8890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118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183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8322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534429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56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03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0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82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589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468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51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39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F27BE-EB2C-4C22-9794-B5D103C661B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16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37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3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4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3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61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3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4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6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660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4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0140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893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3" descr="Z:\Communications Committee\Logos\CVRD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38" y="762000"/>
            <a:ext cx="24987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10633" y="3657600"/>
            <a:ext cx="9144000" cy="1754326"/>
          </a:xfrm>
          <a:prstGeom prst="rect">
            <a:avLst/>
          </a:prstGeom>
          <a:solidFill>
            <a:schemeClr val="bg1">
              <a:lumMod val="85000"/>
              <a:alpha val="29000"/>
            </a:schemeClr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CA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3581400"/>
            <a:ext cx="9144000" cy="1752600"/>
          </a:xfrm>
          <a:prstGeom prst="rect">
            <a:avLst/>
          </a:prstGeom>
          <a:solidFill>
            <a:schemeClr val="bg1">
              <a:lumMod val="85000"/>
              <a:alpha val="42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3581400"/>
            <a:ext cx="9144000" cy="1752600"/>
          </a:xfrm>
          <a:prstGeom prst="rect">
            <a:avLst/>
          </a:prstGeom>
          <a:solidFill>
            <a:schemeClr val="bg1">
              <a:lumMod val="85000"/>
              <a:alpha val="24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3600" dirty="0" smtClean="0"/>
          </a:p>
          <a:p>
            <a:pPr algn="ctr">
              <a:spcBef>
                <a:spcPct val="0"/>
              </a:spcBef>
              <a:defRPr/>
            </a:pP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   					                                            </a:t>
            </a:r>
            <a:endParaRPr lang="en-US" sz="2000" b="1" dirty="0" smtClean="0">
              <a:solidFill>
                <a:srgbClr val="C1D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defRPr/>
            </a:pPr>
            <a:endParaRPr lang="en-US" sz="2000" dirty="0" smtClean="0">
              <a:solidFill>
                <a:srgbClr val="C1D8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0" y="2743200"/>
            <a:ext cx="9144000" cy="5334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</a:pPr>
            <a:endParaRPr lang="en-US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buNone/>
            </a:pPr>
            <a:r>
              <a:rPr lang="en-US" sz="1200" dirty="0" smtClean="0">
                <a:solidFill>
                  <a:srgbClr val="C1D8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Cowichan Valley Regional District | 2016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-10633" y="3572693"/>
            <a:ext cx="9144000" cy="176130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CLIMATE CHANGE</a:t>
            </a:r>
            <a:b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due </a:t>
            </a:r>
            <a:r>
              <a:rPr lang="en-CA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b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Global Warming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38400" y="5411926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Hamid Hatami, Ph.D., P.Eng</a:t>
            </a:r>
          </a:p>
          <a:p>
            <a:pPr algn="ctr"/>
            <a:r>
              <a:rPr lang="en-CA" dirty="0" smtClean="0"/>
              <a:t>Engineering Department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109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998410"/>
              </p:ext>
            </p:extLst>
          </p:nvPr>
        </p:nvGraphicFramePr>
        <p:xfrm>
          <a:off x="762002" y="1950720"/>
          <a:ext cx="754379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135"/>
                <a:gridCol w="2991463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Event and 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Estimated Costs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 Storm, 1998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Ontario, Quebec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$5.4 billion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Saguenay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flood, 1996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Quebec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$1.7 billion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Calgary Hailstorm, 1991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Prairies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$884 million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 River flood, 1997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Prairies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$817 million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Toronto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Extreme Rain, 2005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Ontario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&gt;$500 million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CA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May 2016 Fort McMurray Wildfires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Alberta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$3.58 billion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C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June 2013 Southern Alberta Floods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Alberta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$1.72 billion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CA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July 2013 Toronto Flood</a:t>
                      </a:r>
                      <a:endParaRPr kumimoji="0" lang="en-CA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Ontario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$943 million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CA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August 2005 Toronto Flood</a:t>
                      </a:r>
                      <a:endParaRPr kumimoji="0" lang="en-CA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Ontario</a:t>
                      </a:r>
                      <a:endParaRPr kumimoji="0" lang="en-CA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$590 million</a:t>
                      </a:r>
                      <a:endParaRPr kumimoji="0" lang="en-CA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457200"/>
            <a:ext cx="9144000" cy="9906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Costly Weather Events in Canada </a:t>
            </a:r>
            <a:r>
              <a:rPr lang="en-C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Excluding Drought </a:t>
            </a:r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C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Some Examples</a:t>
            </a:r>
          </a:p>
        </p:txBody>
      </p:sp>
    </p:spTree>
    <p:extLst>
      <p:ext uri="{BB962C8B-B14F-4D97-AF65-F5344CB8AC3E}">
        <p14:creationId xmlns:p14="http://schemas.microsoft.com/office/powerpoint/2010/main" val="221993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76200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Temperature –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climate projections suggest the climate in BC will continue to change during 21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century.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Prediction of warming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1.5-4</a:t>
            </a:r>
            <a:r>
              <a:rPr lang="en-CA" sz="1800" baseline="30000" dirty="0" smtClean="0"/>
              <a:t>O</a:t>
            </a:r>
            <a:r>
              <a:rPr lang="en-CA" sz="1800" dirty="0" smtClean="0"/>
              <a:t>C.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Sea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level may rise by 88 cm in certain parts of the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coast.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Salmon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migration and spawning pattern are likely to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Warmer springs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will promote earlier break up of lake and river ice that results in river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hydrology change.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Warmer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summer  increase in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the rates of evaporation and plants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transpiration 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reduced moisture,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increased soil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erosion, increase demand for irrigation, loss of wetlands, slower vegetation growth, forest fires, conversion of forest to grassland.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Declines in Groundwater supplies and water quantity in some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areas.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Increase temperature in freshwater ecosystem, creating stressful conditions for some fish species.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Summer heat waves happening more frequently and will increase heat-related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illnesses.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/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09600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9812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Precipitation –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fall and winter precipitation</a:t>
            </a:r>
          </a:p>
          <a:p>
            <a:pPr lvl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Decrease summer precipitation</a:t>
            </a:r>
          </a:p>
        </p:txBody>
      </p:sp>
    </p:spTree>
    <p:extLst>
      <p:ext uri="{BB962C8B-B14F-4D97-AF65-F5344CB8AC3E}">
        <p14:creationId xmlns:p14="http://schemas.microsoft.com/office/powerpoint/2010/main" val="364015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533400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8288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Glacial Flows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significant impacts on freshwater and estuarine ecosystem, aquatic species, and human activities.</a:t>
            </a:r>
          </a:p>
          <a:p>
            <a:pPr marL="0" indent="0"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Sea Level Rise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impacts on wetlands, beaches, aboriginal heritage sites, sensitive coastal ecosystems, private properties, straining drainage and sewage systems and salt water intrusion into groundwater aquifers.</a:t>
            </a:r>
          </a:p>
        </p:txBody>
      </p:sp>
    </p:spTree>
    <p:extLst>
      <p:ext uri="{BB962C8B-B14F-4D97-AF65-F5344CB8AC3E}">
        <p14:creationId xmlns:p14="http://schemas.microsoft.com/office/powerpoint/2010/main" val="206532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85800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5240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Agriculture –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increase in available heat energy may allow farmers to succeed in introducing new varieties of crops.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Changes in hydrological systems combined with warmer temperatures and greater evapotranspiration may mean less available soil moisture in some regions as well as increased demand for irrigation.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Warmer temperatures mean that new insect pest species are able to move into the region.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8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524000"/>
            <a:ext cx="8305800" cy="25146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Water Shortage –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Smaller glaciers and decreased snow pack, changes to the amount and timing of precipitation, and prolonged drought will place further limits on water supply during times of peak demand.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in competition amongst water users.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073322"/>
            <a:ext cx="807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Fisheries –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Fisheries will be impacted by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competition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water usage (irrigation, municipal water supply systems, and hydroelectric power generation).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Freshwater and saltwater environments of pacific salmon will be vulnerable to climate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72584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Province of BC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5240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Infrastructure –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intensity and frequency of extreme weather and related natural hazards will impact critical infrastructure, including transportation networks, port facilities, electricity &amp; telecommunications.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Other -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to quality of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Impacts to economic development and redeployment of limited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8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2900" y="533400"/>
            <a:ext cx="8686800" cy="1143000"/>
          </a:xfrm>
        </p:spPr>
        <p:txBody>
          <a:bodyPr/>
          <a:lstStyle/>
          <a:p>
            <a:pPr algn="ctr" eaLnBrk="1" hangingPunct="1"/>
            <a:r>
              <a:rPr lang="en-US" b="1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Response To Climate Change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42900" y="1789113"/>
            <a:ext cx="83439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Slow </a:t>
            </a:r>
            <a:r>
              <a:rPr lang="en-US" sz="2400" b="1" dirty="0">
                <a:solidFill>
                  <a:srgbClr val="008000"/>
                </a:solidFill>
              </a:rPr>
              <a:t>down climate change </a:t>
            </a:r>
            <a:r>
              <a:rPr lang="en-US" sz="2400" b="1" dirty="0">
                <a:solidFill>
                  <a:srgbClr val="000000"/>
                </a:solidFill>
              </a:rPr>
              <a:t>by reducing</a:t>
            </a:r>
          </a:p>
          <a:p>
            <a:r>
              <a:rPr lang="en-US" sz="2400" dirty="0">
                <a:solidFill>
                  <a:srgbClr val="000000"/>
                </a:solidFill>
              </a:rPr>
              <a:t>emissions of carbon dioxide, methane and other greenhouse gases from municipal sources and from carbon energy consumption of citizens</a:t>
            </a:r>
          </a:p>
          <a:p>
            <a:endParaRPr lang="en-US" sz="2400" b="1" dirty="0">
              <a:solidFill>
                <a:srgbClr val="FF6600"/>
              </a:solidFill>
            </a:endParaRPr>
          </a:p>
          <a:p>
            <a:r>
              <a:rPr lang="en-US" sz="2400" b="1" dirty="0">
                <a:solidFill>
                  <a:srgbClr val="008000"/>
                </a:solidFill>
              </a:rPr>
              <a:t>Adapt</a:t>
            </a:r>
            <a:r>
              <a:rPr lang="en-US" sz="2400" b="1" dirty="0">
                <a:solidFill>
                  <a:srgbClr val="FF66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infrastructure, economy, social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support services, energy sources </a:t>
            </a:r>
            <a:r>
              <a:rPr lang="en-US" sz="2400" dirty="0" smtClean="0">
                <a:solidFill>
                  <a:srgbClr val="000000"/>
                </a:solidFill>
              </a:rPr>
              <a:t>and lifestyle </a:t>
            </a:r>
            <a:r>
              <a:rPr lang="en-US" sz="2400" dirty="0">
                <a:solidFill>
                  <a:srgbClr val="000000"/>
                </a:solidFill>
              </a:rPr>
              <a:t>to climate change that has </a:t>
            </a:r>
            <a:r>
              <a:rPr lang="en-US" sz="2400" dirty="0" smtClean="0">
                <a:solidFill>
                  <a:srgbClr val="000000"/>
                </a:solidFill>
              </a:rPr>
              <a:t>already occurred </a:t>
            </a:r>
            <a:r>
              <a:rPr lang="en-US" sz="2400" dirty="0">
                <a:solidFill>
                  <a:srgbClr val="000000"/>
                </a:solidFill>
              </a:rPr>
              <a:t>and change that is now inevitable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94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152400"/>
            <a:ext cx="9144000" cy="9906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850" y="1052736"/>
            <a:ext cx="8516938" cy="511175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Global industrialization &amp; Population increase have caused an increase in the atmospheric concentrations of GHG – 0.5%/year for CO2 and 0.8%/year for CH4.</a:t>
            </a:r>
          </a:p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in GHG concentration contributed to global warming – if the same trends continue the earth’s mean surface temperature may show an increase of 1</a:t>
            </a:r>
            <a:r>
              <a:rPr lang="en-CA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oC </a:t>
            </a: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to 4.5</a:t>
            </a:r>
            <a:r>
              <a:rPr lang="en-CA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oC </a:t>
            </a: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by 2100.</a:t>
            </a:r>
          </a:p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Substantial changes in precipitation pattern and the frequency and severity of floods and draughts.</a:t>
            </a:r>
          </a:p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Lake Levels decline - moisture evaporation causing reduction in the run-off in rivers and lake levels</a:t>
            </a:r>
          </a:p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Diminishing ground water recharge – increase the need for more lake-based water and may be an increase in water distribution network</a:t>
            </a:r>
          </a:p>
          <a:p>
            <a:pPr>
              <a:lnSpc>
                <a:spcPct val="90000"/>
              </a:lnSpc>
            </a:pP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Water Pollution.</a:t>
            </a:r>
          </a:p>
          <a:p>
            <a:pPr>
              <a:lnSpc>
                <a:spcPct val="90000"/>
              </a:lnSpc>
            </a:pPr>
            <a:endParaRPr lang="en-CA" sz="24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69781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457200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02265" y="1453081"/>
            <a:ext cx="8229600" cy="34237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8313" y="1556916"/>
            <a:ext cx="8064127" cy="4824412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Climate Change due to Global Warming</a:t>
            </a:r>
          </a:p>
          <a:p>
            <a:r>
              <a:rPr lang="en-US" sz="2400" dirty="0" smtClean="0"/>
              <a:t>What Causes the Earth Temperature to increase?</a:t>
            </a:r>
          </a:p>
          <a:p>
            <a:r>
              <a:rPr lang="en-US" sz="2400" dirty="0" smtClean="0"/>
              <a:t>How the Earth Temperature Increases</a:t>
            </a:r>
          </a:p>
          <a:p>
            <a:r>
              <a:rPr lang="en-US" sz="2400" dirty="0" smtClean="0"/>
              <a:t>The impacts of Climate Change</a:t>
            </a:r>
          </a:p>
          <a:p>
            <a:pPr lvl="1"/>
            <a:r>
              <a:rPr lang="en-US" dirty="0" smtClean="0"/>
              <a:t>In Canada</a:t>
            </a:r>
          </a:p>
          <a:p>
            <a:pPr lvl="1"/>
            <a:r>
              <a:rPr lang="en-US" dirty="0" smtClean="0"/>
              <a:t>In BC</a:t>
            </a:r>
          </a:p>
          <a:p>
            <a:r>
              <a:rPr lang="en-US" sz="2400" dirty="0" smtClean="0"/>
              <a:t>Response to Climate Change</a:t>
            </a:r>
          </a:p>
        </p:txBody>
      </p:sp>
      <p:pic>
        <p:nvPicPr>
          <p:cNvPr id="5" name="Picture 3" descr="Checkof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276600"/>
            <a:ext cx="2520950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0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0825" y="457200"/>
            <a:ext cx="864235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Climate Change due to Global Warming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431800" y="1752600"/>
            <a:ext cx="82804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What is Global Warming?</a:t>
            </a:r>
          </a:p>
          <a:p>
            <a:r>
              <a:rPr lang="en-CA" sz="2800" dirty="0" smtClean="0">
                <a:solidFill>
                  <a:schemeClr val="tx2"/>
                </a:solidFill>
                <a:cs typeface="Arial" panose="020B0604020202020204" pitchFamily="34" charset="0"/>
              </a:rPr>
              <a:t>Increase in the Earth’s Temperature as the result of the increase in Greenhouse Gases (GHGs).</a:t>
            </a:r>
            <a:endParaRPr lang="en-CA" sz="280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10" descr="ice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24105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Global Warmi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01" t="21145"/>
          <a:stretch/>
        </p:blipFill>
        <p:spPr>
          <a:xfrm>
            <a:off x="0" y="3601897"/>
            <a:ext cx="4724400" cy="325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48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Historical Global Temperature Fluctuations</a:t>
            </a:r>
          </a:p>
        </p:txBody>
      </p:sp>
      <p:pic>
        <p:nvPicPr>
          <p:cNvPr id="3" name="Picture 6" descr="fig 2 (temps in the past one million)"/>
          <p:cNvPicPr>
            <a:picLocks noChangeAspect="1" noChangeArrowheads="1"/>
          </p:cNvPicPr>
          <p:nvPr/>
        </p:nvPicPr>
        <p:blipFill>
          <a:blip r:embed="rId3">
            <a:lum bright="30000" contrast="-60000"/>
          </a:blip>
          <a:srcRect/>
          <a:stretch>
            <a:fillRect/>
          </a:stretch>
        </p:blipFill>
        <p:spPr bwMode="auto">
          <a:xfrm>
            <a:off x="1403350" y="1412875"/>
            <a:ext cx="6121400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0825" y="5084763"/>
            <a:ext cx="8713788" cy="646331"/>
          </a:xfrm>
          <a:prstGeom prst="rect">
            <a:avLst/>
          </a:prstGeom>
          <a:noFill/>
          <a:ln w="38100" cmpd="thickThin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i="1" dirty="0">
                <a:latin typeface="Arial" panose="020B0604020202020204" pitchFamily="34" charset="0"/>
                <a:cs typeface="Arial" panose="020B0604020202020204" pitchFamily="34" charset="0"/>
              </a:rPr>
              <a:t>Historically global temperatures have fluctuated with a primary cycle of 100,000 years and secondary cycles ranging from 20,000 to 40,000 years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5288" y="4292600"/>
            <a:ext cx="8497887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Northern Hemisphere Mid-Latitude Air Temperatures during the past one million years (Masters, 1991)</a:t>
            </a:r>
          </a:p>
          <a:p>
            <a:pPr>
              <a:spcBef>
                <a:spcPct val="50000"/>
              </a:spcBef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1729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533400"/>
            <a:ext cx="9144000" cy="9906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in Earth Temperature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54864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CA" i="1" dirty="0"/>
              <a:t>Earth’s Surface temperature for the period of 1850 to 1998.</a:t>
            </a:r>
            <a:r>
              <a:rPr lang="en-CA" dirty="0"/>
              <a:t> </a:t>
            </a:r>
          </a:p>
          <a:p>
            <a:pPr algn="ctr"/>
            <a:r>
              <a:rPr lang="en-CA" sz="1200" dirty="0"/>
              <a:t>Source: Climate Research Unit (CRU), 1998</a:t>
            </a:r>
          </a:p>
          <a:p>
            <a:pPr algn="ctr"/>
            <a:r>
              <a:rPr lang="en-CA" sz="1200" dirty="0"/>
              <a:t>Note: Temperature plotted as the variation from 1860-1990 mean. The bars show the annual average as the variation from 1960-1990 mean and the line the 10-year smoothed trend</a:t>
            </a:r>
          </a:p>
        </p:txBody>
      </p:sp>
      <p:pic>
        <p:nvPicPr>
          <p:cNvPr id="5" name="Picture 7" descr="fig8"/>
          <p:cNvPicPr>
            <a:picLocks noChangeAspect="1" noChangeArrowheads="1"/>
          </p:cNvPicPr>
          <p:nvPr/>
        </p:nvPicPr>
        <p:blipFill>
          <a:blip r:embed="rId3">
            <a:lum bright="14000" contrast="-20000"/>
          </a:blip>
          <a:srcRect l="2116" t="2109" r="49512"/>
          <a:stretch>
            <a:fillRect/>
          </a:stretch>
        </p:blipFill>
        <p:spPr bwMode="auto">
          <a:xfrm>
            <a:off x="1447800" y="1676400"/>
            <a:ext cx="6415088" cy="3792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873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8600" y="571488"/>
            <a:ext cx="8763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Causes the Temperature to Increase?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905001"/>
            <a:ext cx="8229600" cy="18288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CA" sz="3200" i="1" dirty="0" smtClean="0"/>
              <a:t>Are these changes just natural fluctuations? </a:t>
            </a:r>
          </a:p>
          <a:p>
            <a:pPr marL="0" indent="0" algn="ctr">
              <a:buFontTx/>
              <a:buNone/>
            </a:pPr>
            <a:r>
              <a:rPr lang="en-CA" sz="3600" b="1" i="1" dirty="0" smtClean="0">
                <a:solidFill>
                  <a:srgbClr val="C00000"/>
                </a:solidFill>
                <a:latin typeface="Times New Roman" pitchFamily="18" charset="0"/>
              </a:rPr>
              <a:t>This Question has been the subject of some </a:t>
            </a:r>
            <a:r>
              <a:rPr lang="en-CA" sz="3600" b="1" i="1" dirty="0">
                <a:solidFill>
                  <a:srgbClr val="C00000"/>
                </a:solidFill>
                <a:latin typeface="Times New Roman" pitchFamily="18" charset="0"/>
              </a:rPr>
              <a:t>i</a:t>
            </a:r>
            <a:r>
              <a:rPr lang="en-CA" sz="3600" b="1" i="1" dirty="0" smtClean="0">
                <a:solidFill>
                  <a:srgbClr val="C00000"/>
                </a:solidFill>
                <a:latin typeface="Times New Roman" pitchFamily="18" charset="0"/>
              </a:rPr>
              <a:t>ntense </a:t>
            </a:r>
            <a:r>
              <a:rPr lang="en-CA" sz="3600" b="1" i="1" dirty="0">
                <a:solidFill>
                  <a:srgbClr val="C00000"/>
                </a:solidFill>
                <a:latin typeface="Times New Roman" pitchFamily="18" charset="0"/>
              </a:rPr>
              <a:t>s</a:t>
            </a:r>
            <a:r>
              <a:rPr lang="en-CA" sz="3600" b="1" i="1" dirty="0" smtClean="0">
                <a:solidFill>
                  <a:srgbClr val="C00000"/>
                </a:solidFill>
                <a:latin typeface="Times New Roman" pitchFamily="18" charset="0"/>
              </a:rPr>
              <a:t>cientific </a:t>
            </a:r>
            <a:r>
              <a:rPr lang="en-CA" sz="3600" b="1" i="1" dirty="0">
                <a:solidFill>
                  <a:srgbClr val="C00000"/>
                </a:solidFill>
                <a:latin typeface="Times New Roman" pitchFamily="18" charset="0"/>
              </a:rPr>
              <a:t>d</a:t>
            </a:r>
            <a:r>
              <a:rPr lang="en-CA" sz="3600" b="1" i="1" dirty="0" smtClean="0">
                <a:solidFill>
                  <a:srgbClr val="C00000"/>
                </a:solidFill>
                <a:latin typeface="Times New Roman" pitchFamily="18" charset="0"/>
              </a:rPr>
              <a:t>ebate</a:t>
            </a:r>
            <a:endParaRPr lang="en-CA" sz="36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marL="0" indent="0">
              <a:buFontTx/>
              <a:buNone/>
            </a:pPr>
            <a:endParaRPr lang="en-CA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33450" y="3810000"/>
            <a:ext cx="7200900" cy="1676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CA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simple answer is GREENHOUSE GASES (GHGs) and their effects</a:t>
            </a:r>
          </a:p>
        </p:txBody>
      </p:sp>
    </p:spTree>
    <p:extLst>
      <p:ext uri="{BB962C8B-B14F-4D97-AF65-F5344CB8AC3E}">
        <p14:creationId xmlns:p14="http://schemas.microsoft.com/office/powerpoint/2010/main" val="330217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Greenhouse Gases &amp; their effects on temperature increase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91328" y="1847671"/>
            <a:ext cx="828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dirty="0"/>
              <a:t>The Earth’s atmosphere contains heat-trapping gases such </a:t>
            </a:r>
            <a:r>
              <a:rPr lang="en-CA" sz="2400" dirty="0" smtClean="0"/>
              <a:t>as </a:t>
            </a:r>
            <a:r>
              <a:rPr lang="en-CA" sz="2400" dirty="0"/>
              <a:t>Carbon Dioxide (CO2), Methane (CH4), Nitrous Oxide (N2O), and Water Vapour (H2O)</a:t>
            </a:r>
          </a:p>
        </p:txBody>
      </p:sp>
      <p:pic>
        <p:nvPicPr>
          <p:cNvPr id="4" name="Picture 6" descr="greenhouse effect (fig 3)"/>
          <p:cNvPicPr>
            <a:picLocks noChangeAspect="1" noChangeArrowheads="1"/>
          </p:cNvPicPr>
          <p:nvPr/>
        </p:nvPicPr>
        <p:blipFill>
          <a:blip r:embed="rId3">
            <a:lum contrast="-20000"/>
          </a:blip>
          <a:srcRect/>
          <a:stretch>
            <a:fillRect/>
          </a:stretch>
        </p:blipFill>
        <p:spPr bwMode="auto">
          <a:xfrm>
            <a:off x="468313" y="3009900"/>
            <a:ext cx="5327650" cy="296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867400" y="3291541"/>
            <a:ext cx="3025775" cy="11906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rgbClr val="9966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dirty="0"/>
              <a:t>Without Greenhouse effect the earth’s temperature would be 33</a:t>
            </a:r>
            <a:r>
              <a:rPr lang="en-CA" baseline="30000" dirty="0"/>
              <a:t>oC</a:t>
            </a:r>
            <a:r>
              <a:rPr lang="en-CA" dirty="0"/>
              <a:t> colder than it is.</a:t>
            </a:r>
          </a:p>
        </p:txBody>
      </p:sp>
    </p:spTree>
    <p:extLst>
      <p:ext uri="{BB962C8B-B14F-4D97-AF65-F5344CB8AC3E}">
        <p14:creationId xmlns:p14="http://schemas.microsoft.com/office/powerpoint/2010/main" val="26965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717848"/>
            <a:ext cx="9144000" cy="95855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704975"/>
            <a:ext cx="8229600" cy="4924425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CA" sz="2400" dirty="0" smtClean="0">
                <a:solidFill>
                  <a:srgbClr val="99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warming models have been developed to predict the impacts of increased GHG on global mean temperatures and climate.</a:t>
            </a:r>
          </a:p>
          <a:p>
            <a:pPr marL="0" indent="0">
              <a:buFontTx/>
              <a:buNone/>
            </a:pPr>
            <a:r>
              <a:rPr lang="en-CA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estimates suggest if current trends continue, the global mean surface temperature will increase between 1</a:t>
            </a:r>
            <a:r>
              <a:rPr lang="en-CA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</a:t>
            </a:r>
            <a:r>
              <a:rPr lang="en-CA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4.5</a:t>
            </a:r>
            <a:r>
              <a:rPr lang="en-CA" sz="2000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</a:t>
            </a:r>
            <a:r>
              <a:rPr lang="en-CA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year 2100.</a:t>
            </a:r>
          </a:p>
          <a:p>
            <a:pPr marL="0" indent="0">
              <a:buFontTx/>
              <a:buNone/>
            </a:pPr>
            <a:r>
              <a:rPr lang="en-C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Such an increase will affect: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Health 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Resources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Forests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Non-Tidal Wetlands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Coastal Zones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Fisheries</a:t>
            </a:r>
          </a:p>
          <a:p>
            <a:pPr marL="822325" lvl="1"/>
            <a:r>
              <a:rPr lang="en-CA" sz="1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Wildlife</a:t>
            </a:r>
          </a:p>
        </p:txBody>
      </p:sp>
    </p:spTree>
    <p:extLst>
      <p:ext uri="{BB962C8B-B14F-4D97-AF65-F5344CB8AC3E}">
        <p14:creationId xmlns:p14="http://schemas.microsoft.com/office/powerpoint/2010/main" val="332374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304800"/>
            <a:ext cx="9144000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CA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Impact of Climate Change in Canada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305800" cy="4724400"/>
          </a:xfrm>
          <a:prstGeom prst="rect">
            <a:avLst/>
          </a:prstGeom>
        </p:spPr>
        <p:txBody>
          <a:bodyPr/>
          <a:lstStyle>
            <a:lvl1pPr marL="273050" indent="-2730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General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Precipitation</a:t>
            </a:r>
          </a:p>
          <a:p>
            <a:pPr marL="0" indent="0">
              <a:buFontTx/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the Ground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Frozen Ground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Sea/Lake Ice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Streamflow &amp; Lake Water Levels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Drought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Cyclonic Storms</a:t>
            </a:r>
            <a:endParaRPr lang="en-C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07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werPoint_Templat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61141</TotalTime>
  <Words>1084</Words>
  <Application>Microsoft Office PowerPoint</Application>
  <PresentationFormat>On-screen Show (4:3)</PresentationFormat>
  <Paragraphs>162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PowerPoint_Template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Response To Climate Change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PowerPoint Presentation</dc:subject>
  <dc:creator>Lynda Lee</dc:creator>
  <cp:keywords>CVRD, PowerPoint, Presentation</cp:keywords>
  <cp:lastModifiedBy>Hamid Hatami</cp:lastModifiedBy>
  <cp:revision>108</cp:revision>
  <cp:lastPrinted>2016-11-21T14:46:25Z</cp:lastPrinted>
  <dcterms:created xsi:type="dcterms:W3CDTF">2016-04-06T16:24:58Z</dcterms:created>
  <dcterms:modified xsi:type="dcterms:W3CDTF">2016-11-30T00:30:06Z</dcterms:modified>
  <cp:category>Template</cp:category>
  <cp:contentStatus>Current as of 01/13/2016</cp:contentStatus>
</cp:coreProperties>
</file>